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5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Google Shape;8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17538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" name="Google Shape;114;p10:notes"/>
          <p:cNvSpPr txBox="1">
            <a:spLocks noGrp="1"/>
          </p:cNvSpPr>
          <p:nvPr>
            <p:ph type="body" idx="1"/>
          </p:nvPr>
        </p:nvSpPr>
        <p:spPr>
          <a:xfrm>
            <a:off x="822325" y="3908425"/>
            <a:ext cx="4527550" cy="3703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0:notes"/>
          <p:cNvSpPr txBox="1">
            <a:spLocks noGrp="1"/>
          </p:cNvSpPr>
          <p:nvPr>
            <p:ph type="sldNum" idx="12"/>
          </p:nvPr>
        </p:nvSpPr>
        <p:spPr>
          <a:xfrm>
            <a:off x="3497263" y="7818438"/>
            <a:ext cx="2674937" cy="41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17538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3" name="Google Shape;133;p12:notes"/>
          <p:cNvSpPr txBox="1">
            <a:spLocks noGrp="1"/>
          </p:cNvSpPr>
          <p:nvPr>
            <p:ph type="body" idx="1"/>
          </p:nvPr>
        </p:nvSpPr>
        <p:spPr>
          <a:xfrm>
            <a:off x="822325" y="3908425"/>
            <a:ext cx="4527550" cy="3703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2:notes"/>
          <p:cNvSpPr txBox="1">
            <a:spLocks noGrp="1"/>
          </p:cNvSpPr>
          <p:nvPr>
            <p:ph type="sldNum" idx="12"/>
          </p:nvPr>
        </p:nvSpPr>
        <p:spPr>
          <a:xfrm>
            <a:off x="3497263" y="7818438"/>
            <a:ext cx="2674937" cy="41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7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285037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697037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Wst%C4%99p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Pomoc:Spis_tre%C5%9Bci" TargetMode="External"/><Relationship Id="rId4" Type="http://schemas.openxmlformats.org/officeDocument/2006/relationships/hyperlink" Target="http://pl.wikipedia.org/wiki/Wikipedia:Projekty_szkolne_i_akademickie/zalecenia_dla_uczni%C3%B3w_i_student%C3%B3w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Pytania_nowicjusz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.wikipedia.org/wiki/Pomoc:FAQ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Spis_tre%C5%9Bci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Wikipedia:Brudnopis" TargetMode="External"/><Relationship Id="rId4" Type="http://schemas.openxmlformats.org/officeDocument/2006/relationships/hyperlink" Target="http://pl.wikipedia.org/wiki/Pomoc:Formatowanie_tekstu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Logowani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Wikietykieta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Strona_dyskusji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Strona_u%C5%BCytkownika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.wikipedia.org/wiki/Pomoc:Podpis_wikipedysty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ommons.wikimedia.org/w/index.php?curid=3798274" TargetMode="External"/><Relationship Id="rId4" Type="http://schemas.openxmlformats.org/officeDocument/2006/relationships/hyperlink" Target="http://pl.wikipedia.org/wiki/Kategoria:Telekomunikacja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Propozycje_temat%C3%B3w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pl.wikipedia.org/wiki/Kategoria:Zal%C4%85%C5%BCki_artyku%C5%82%C3%B3w" TargetMode="External"/><Relationship Id="rId4" Type="http://schemas.openxmlformats.org/officeDocument/2006/relationships/hyperlink" Target="http://pl.wikipedia.org/wiki/Wikipedia:Strony_wymagaj%C4%85ce_dopracowani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Szablon:Potrzebne/Kolejka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Wikipedia:T%C5%82umaczenie_miesi%C4%85ca" TargetMode="External"/><Relationship Id="rId4" Type="http://schemas.openxmlformats.org/officeDocument/2006/relationships/hyperlink" Target="http://pl.wikipedia.org/wiki/Wikipedia:Strony_do_przet%C5%82umaczenia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Zal%C4%85%C5%BCki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Kategoria:Strony_do_poszerzenia" TargetMode="External"/><Relationship Id="rId4" Type="http://schemas.openxmlformats.org/officeDocument/2006/relationships/hyperlink" Target="http://pl.wikipedia.org/wiki/Wikipedia:Brakuj%C4%85ce_artyku%C5%82y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Specjalna:Porzucone_strony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Wikiprojekt:Ilustrowanie" TargetMode="External"/><Relationship Id="rId4" Type="http://schemas.openxmlformats.org/officeDocument/2006/relationships/hyperlink" Target="http://pl.wikipedia.org/wiki/Wikipedia:Artyku%C5%82y_kontrowersyjne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Zasady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.wikipedia.org/wiki/Wikipedia:Brakuj%C4%85ce_artyku%C5%82y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Opis_zmian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Historia_strony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miklesz/Courses/tree/main/Podstawy%20Telekomunikacji" TargetMode="External"/><Relationship Id="rId4" Type="http://schemas.openxmlformats.org/officeDocument/2006/relationships/hyperlink" Target="mailto:mikolaj@leszcz.uk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hyperlink" Target="http://pl.wikipedia.org/wiki/Licencja_Creative_Commons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pl.wikipedia.org/wiki/Wikipedia:Projekty_szkolne_i_akademickie/zalecenia_dla_uczni%C3%B3w_i_student%C3%B3w" TargetMode="External"/><Relationship Id="rId5" Type="http://schemas.openxmlformats.org/officeDocument/2006/relationships/hyperlink" Target="http://pl.wikipedia.org/wiki/GNU_Free_Documentation_License" TargetMode="External"/><Relationship Id="rId4" Type="http://schemas.openxmlformats.org/officeDocument/2006/relationships/hyperlink" Target="http://www.wikipedia.pl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Podstawy telekomunikacji – wprowadzenie do przedmiotu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200"/>
              <a:buFont typeface="Arial"/>
              <a:buNone/>
            </a:pPr>
            <a:r>
              <a:rPr lang="pl-PL" sz="3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Mikołaj Leszczuk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22" descr="C:\Users\Sony\AppData\Local\Microsoft\Windows\Temporary Internet Files\Content.IE5\M0518IK9\MP900399544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15507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2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Egzamin</a:t>
            </a:r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kartka A4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 pytań testujących wiedzę: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Wytłumaczyć pewne konkretne pojęcie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Rozwiązać proste zadanie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Terminy: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 zerowy na ostatnim wykładzie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 pierwszy w sesji egzaminacyjnej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 drugi w sesji egzaminacyjnej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Ewentualny dodatkowy termin poprawkowy (decyzja uczelni, nie moja!)</a:t>
            </a: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Przykładowe pytania egzaminacyjne</a:t>
            </a:r>
            <a:endParaRPr sz="4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Omów podstawowe cechy metody CSMA/CD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Opisz pojęcie MAC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Podaj niesystematyczny ciąg kodowy (przykład)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Dokonaj przekłamania ciągu kodu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Określ maksymalną liczbę słów kodowych</a:t>
            </a:r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3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Opisz podstawowe cechy warstwy fizycznej modelu ISO/OSI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Określ odległość Hamminga par ciągów kodów: 10001-10000 oraz 00010-10100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Adres sieci: 149.156.114.128, maska: 255.255.255.128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Jaki jest adres </a:t>
            </a:r>
            <a:r>
              <a:rPr lang="pl-PL" sz="24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broadcast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tej sieci?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Podaj przykładowy adres IP komputera w takiej sieci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PROJEKT</a:t>
            </a:r>
            <a:endParaRPr sz="4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Arial"/>
              <a:buNone/>
            </a:pPr>
            <a:r>
              <a:rPr lang="pl-PL" sz="20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Czyli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zapamiętaj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zanim staniesz się dwusetną osobą pytająca jak zaliczyć projekt...</a:t>
            </a:r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0" name="Google Shape;190;p25" descr="C:\Users\Sony\AppData\Local\Microsoft\Windows\Temporary Internet Files\Content.IE5\T031AF31\MP900400367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r="1" b="1250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5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 zajęć projektowych (1/2)</a:t>
            </a:r>
            <a:endParaRPr/>
          </a:p>
        </p:txBody>
      </p:sp>
      <p:sp>
        <p:nvSpPr>
          <p:cNvPr id="192" name="Google Shape;192;p25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Studenci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opracowują hasła encyklopedyczne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 encyklopedii Wikipedia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Od podstaw, albo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Przez rozwinięcie istniejącego hasła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 zajęć projektowych (2/2)</a:t>
            </a:r>
            <a:endParaRPr/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Udział biorą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wszyscy studenci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pracując: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Pojedynczo</a:t>
            </a: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albo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 zespole dwuosobowym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Każdy student musi mieć osobne konto na Wikipedii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Każdy student/zespół będzie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miał przypisany: 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Zalążek, np. zalążek z telekomunikacji, lub 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Propozycję tematu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rial"/>
              <a:buChar char="•"/>
            </a:pP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Zadanie: rozwinąć go do postaci możliwie najbliższej „artykułowi na medal”</a:t>
            </a:r>
            <a:endParaRPr sz="30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Opieka nad projektem</a:t>
            </a:r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Na kolejnych slajdach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Wprowadzenie studentów w Wiki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Cel: zapewnienie, aby Państwa praca spełniała wytyczne obowiązujące na Wikipedii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Data rozpoczęcia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projekt rozpoczyna się wraz z pierwszym wykładem i trwa cały semestr</a:t>
            </a:r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cechy Wikipedii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Wolna encyklopedia – tworzona w oparciu o wolną licencję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Internetowa encyklopedia: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Może być edytowana przez każdego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Posiada tysiące redaktorów (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Wikipedystów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internautów)</a:t>
            </a:r>
            <a:endParaRPr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Wprowadzenie dla studentów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Wielu z nich, tak jak wy, jest studentami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Prawie wszyscy Wikipedyści to ochotnicy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 Wikipedystów, edytowanie tego serwisu jest 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Przyjemnym (chociaż odpowiedzialnym) zajęciem, czy nawet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Hobby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Dlatego, mam nadzieję, że spodobają się wam te zajęcia i praca nad hasłami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Niewiele jest takich zajęć, na których trzeba robić coś, co dla tysięcy osób jest „świetną zabawą” ☺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2" name="Google Shape;232;p30" descr="http://upload.wikimedia.org/wikipedia/commons/d/de/Www.wikipedia.org_screenshot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882" r="-1" b="3856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0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Więcej o Wikipedii</a:t>
            </a:r>
            <a:endParaRPr/>
          </a:p>
        </p:txBody>
      </p:sp>
      <p:sp>
        <p:nvSpPr>
          <p:cNvPr id="234" name="Google Shape;234;p30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512702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Początek projektu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2001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292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niezależnych wersji językowych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Wersja polska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9.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pod względem rzeczywistej liczby artykułów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Utrzymanie projektu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Fundacja Wikimedia</a:t>
            </a:r>
            <a:endParaRPr sz="20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Fundacja Wikimedia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organizacja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non-profit</a:t>
            </a:r>
            <a:endParaRPr sz="20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0"/>
          <p:cNvSpPr txBox="1">
            <a:spLocks noGrp="1"/>
          </p:cNvSpPr>
          <p:nvPr>
            <p:ph type="sldNum" idx="12"/>
          </p:nvPr>
        </p:nvSpPr>
        <p:spPr>
          <a:xfrm>
            <a:off x="10853928" y="6356350"/>
            <a:ext cx="685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2" name="Google Shape;242;p31" descr="http://upload.wikimedia.org/wikipedia/en/thumb/8/80/Wikipedia-logo-v2.svg/2000px-Wikipedia-logo-v2.svg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8994" r="2932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3" name="Google Shape;243;p31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4" name="Google Shape;244;p31"/>
          <p:cNvSpPr txBox="1"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Dlaczego Wikipedia? (1/2)</a:t>
            </a:r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body" idx="1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Wartościowy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ślad po Waszej pracy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hasła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Nowe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Rozbudowane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Niemożność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łamania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praw autorskich</a:t>
            </a:r>
            <a:endParaRPr sz="20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1"/>
          <p:cNvSpPr txBox="1">
            <a:spLocks noGrp="1"/>
          </p:cNvSpPr>
          <p:nvPr>
            <p:ph type="sldNum" idx="12"/>
          </p:nvPr>
        </p:nvSpPr>
        <p:spPr>
          <a:xfrm>
            <a:off x="10167042" y="6356350"/>
            <a:ext cx="11867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Spis treści wykładu</a:t>
            </a: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mnie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Ogólne informacje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Kontakt ze mną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Wykład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Organizacja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 przedmiotu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Egzamin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Projekt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3" name="Google Shape;253;p32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3245" r="2" b="1"/>
          <a:stretch/>
        </p:blipFill>
        <p:spPr>
          <a:xfrm>
            <a:off x="5120640" y="1904281"/>
            <a:ext cx="6233160" cy="4272681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Dlaczego Wikipedia? (2/2)</a:t>
            </a:r>
            <a:endParaRPr/>
          </a:p>
        </p:txBody>
      </p:sp>
      <p:sp>
        <p:nvSpPr>
          <p:cNvPr id="255" name="Google Shape;255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379780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Tworzenie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podpisanych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kont, przynajmniej: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Imię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Nazwisko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Edycja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tylko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będąc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zalogowanym na koncie</a:t>
            </a:r>
            <a:endParaRPr sz="20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(1/3)</a:t>
            </a:r>
            <a:endParaRPr/>
          </a:p>
        </p:txBody>
      </p:sp>
      <p:sp>
        <p:nvSpPr>
          <p:cNvPr id="263" name="Google Shape;263;p3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Dobre miejsce, od którego można startować w Wikipedii: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http://pl.wikipedia.org/wiki/Pomoc:Wst%C4%99p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zapoznać się ze stroną: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http://pl.wikipedia.org/wiki/Wikipedia:Projekty_szkolne_i_akademickie/zalecenia_dla_uczni%C3%B3w_i_student%C3%B3w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Jeśli są jakieś pytania lub wątpliwości, proszę zobaczyć na stronę: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http://pl.wikipedia.org/wiki/Pomoc:Spis_tre%C5%9Bci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3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(2/3)</a:t>
            </a:r>
            <a:endParaRPr/>
          </a:p>
        </p:txBody>
      </p:sp>
      <p:sp>
        <p:nvSpPr>
          <p:cNvPr id="271" name="Google Shape;271;p3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Jeżeli tam nie znajdzie się odpowiedzi, proszę: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Zapytaj wikipedystów wybierając odpowiednią podstronę tutaj: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http://pl.wikipedia.org/wiki/Pomoc:Pytania_nowicjuszy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Lub po prostu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skontaktować się ze mną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Zanim zada się pytania, proszę sprawdź czy odpowiedzi na nie ma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tutaj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http://pl.wikipedia.org/wiki/Pomoc:FAQ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Wiele przydatnych informacji na tej stronie</a:t>
            </a:r>
            <a:endParaRPr/>
          </a:p>
        </p:txBody>
      </p:sp>
      <p:sp>
        <p:nvSpPr>
          <p:cNvPr id="272" name="Google Shape;272;p3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(3/3)</a:t>
            </a:r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Wszystkie tematy pomocy zebrane na stronie: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http://pl.wikipedia.org/wiki/Pomoc:Spis_tre%C5%9Bci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jej pod-stronach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Podczas edycji można korzystać ze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„Ściągi”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http://pl.wikipedia.org/wiki/Pomoc:Formatowanie_tekstu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najpierw poćwiczyć korzystając z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„Brudnopisu”</a:t>
            </a:r>
            <a:r>
              <a:rPr lang="pl-PL" sz="3000" b="1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http://pl.wikipedia.org/wiki/Wikipedia:Brudnopis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3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Edycja</a:t>
            </a:r>
            <a:endParaRPr/>
          </a:p>
        </p:txBody>
      </p:sp>
      <p:sp>
        <p:nvSpPr>
          <p:cNvPr id="287" name="Google Shape;287;p3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Przed zrobieniem jakichkolwiek edycji, zaleca się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„utworzenie nowego konta”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200" b="1" i="0" u="none" strike="noStrike" cap="non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pl-PL" sz="24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http://pl.wikipedia.org/wiki/Pomoc:Logowanie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 pewnością będzie potrzebne własne konto użytkownika zanim zacznie się pracę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przeciwnym razie nie będę w stanie potem ocenić pracy</a:t>
            </a:r>
            <a:endParaRPr/>
          </a:p>
        </p:txBody>
      </p:sp>
      <p:sp>
        <p:nvSpPr>
          <p:cNvPr id="288" name="Google Shape;288;p3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Standardy Wikipedii</a:t>
            </a:r>
            <a:endParaRPr/>
          </a:p>
        </p:txBody>
      </p:sp>
      <p:sp>
        <p:nvSpPr>
          <p:cNvPr id="295" name="Google Shape;295;p3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Należy pamiętać, że Wikipedia nie jest projektem ograniczonym tylko do uczelni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Jesteśmy tutaj gośćmi i powinniśmy zachować odpowiednie standardy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zapoznać się z </a:t>
            </a:r>
            <a:r>
              <a:rPr lang="pl-PL" sz="32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„Wiki-etykietą”</a:t>
            </a: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http://pl.wikipedia.org/wiki/Wikipedia:Wikietykieta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pomyśl jakie chce się zostawić po sobie i naszej uczelni wrażenie</a:t>
            </a:r>
            <a:endParaRPr dirty="0"/>
          </a:p>
        </p:txBody>
      </p:sp>
      <p:sp>
        <p:nvSpPr>
          <p:cNvPr id="296" name="Google Shape;296;p3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Komunikacja (1/3)</a:t>
            </a:r>
            <a:endParaRPr/>
          </a:p>
        </p:txBody>
      </p:sp>
      <p:sp>
        <p:nvSpPr>
          <p:cNvPr id="303" name="Google Shape;303;p3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spodziewać się, że kontaktować będą się: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Prowadzący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Inni studenci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Koledzy, czy nawet (albo w szczególności)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Inni Wikipedyści (nie związani z uczelnią)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Kontakt przez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„stronę dyskusji”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http://pl.wikipedia.org/wiki/Pomoc:Strona_dyskusji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Gdy pracuje się nad zadaniem, powinno się logować i sprawdzać wiadomości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Podobnie jak sprawdza się swoją pocztę</a:t>
            </a:r>
            <a:endParaRPr dirty="0"/>
          </a:p>
        </p:txBody>
      </p:sp>
      <p:sp>
        <p:nvSpPr>
          <p:cNvPr id="304" name="Google Shape;304;p3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Komunikacja (2/3)</a:t>
            </a:r>
            <a:endParaRPr/>
          </a:p>
        </p:txBody>
      </p:sp>
      <p:sp>
        <p:nvSpPr>
          <p:cNvPr id="311" name="Google Shape;311;p3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Informacja na pomarańczowym tle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„Masz nową wiadomość”</a:t>
            </a:r>
            <a:endParaRPr sz="30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 każdym razem, gdy dostanie się nową wiadomość i będzie się zalogowanym w Wikipedii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Informacja pojawi się na każdej stronie Wikipedii, którą się przegląda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pasek z informacją zniknął, musi się w niego kliknąć i przeczytać pozostawioną wiadomość</a:t>
            </a:r>
            <a:endParaRPr/>
          </a:p>
        </p:txBody>
      </p:sp>
      <p:sp>
        <p:nvSpPr>
          <p:cNvPr id="312" name="Google Shape;312;p3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Komunikacja (3/3)</a:t>
            </a:r>
            <a:endParaRPr/>
          </a:p>
        </p:txBody>
      </p:sp>
      <p:sp>
        <p:nvSpPr>
          <p:cNvPr id="319" name="Google Shape;319;p4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Zwyczajowo zostawia się nowe wiadomości na stronach dyskusji swoich rozmówców (na dole)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Zostawianie wiadomości –upewnić się, że edytuje się stronę dyskusji, a nie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„stronę użytkownika”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http://pl.wikipedia.org/wiki/Wikipedia:Strona_u%C5%BCytkownika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pamiętać o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podpisie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http://pl.wikipedia.org/wiki/Pomoc:Podpis_wikipedysty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Cztery tyldy ~~~~</a:t>
            </a:r>
            <a:endParaRPr/>
          </a:p>
        </p:txBody>
      </p:sp>
      <p:sp>
        <p:nvSpPr>
          <p:cNvPr id="320" name="Google Shape;320;p4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4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Podpisywanie kont (1/2)</a:t>
            </a:r>
            <a:endParaRPr/>
          </a:p>
        </p:txBody>
      </p:sp>
      <p:pic>
        <p:nvPicPr>
          <p:cNvPr id="327" name="Google Shape;327;p4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981200" y="2389803"/>
            <a:ext cx="8229600" cy="294675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4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MNIE</a:t>
            </a:r>
            <a:endParaRPr sz="4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</a:pPr>
            <a:r>
              <a:rPr lang="pl-PL"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Czyli głównie o tym jak się ze mną skontaktować...</a:t>
            </a:r>
            <a:endParaRPr sz="20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Podpisywanie kont (2/2)</a:t>
            </a:r>
            <a:endParaRPr/>
          </a:p>
        </p:txBody>
      </p:sp>
      <p:pic>
        <p:nvPicPr>
          <p:cNvPr id="335" name="Google Shape;335;p4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981200" y="1770910"/>
            <a:ext cx="8229600" cy="4184542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4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3" name="Google Shape;343;p43" descr="C:\Users\Sony\AppData\Local\Microsoft\Windows\Temporary Internet Files\Content.IE5\T031AF31\MP900408864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r="2085" b="3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Prawa autorskie (1/2)</a:t>
            </a:r>
            <a:endParaRPr/>
          </a:p>
        </p:txBody>
      </p:sp>
      <p:sp>
        <p:nvSpPr>
          <p:cNvPr id="345" name="Google Shape;345;p43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512702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Encyklopedia Wikipedia: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Wolna od opłat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Licencja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GNU Free Documentation License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włączać materiałów łamiąc prawo autorskie</a:t>
            </a:r>
            <a:endParaRPr sz="28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4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Prawa autorskie (2/2)</a:t>
            </a:r>
            <a:endParaRPr/>
          </a:p>
        </p:txBody>
      </p:sp>
      <p:sp>
        <p:nvSpPr>
          <p:cNvPr id="353" name="Google Shape;353;p4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więc, tworząc i rozbudowując hasła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plagiatować</a:t>
            </a:r>
            <a:endParaRPr sz="3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Tego typu treści będą niezwłocznie usuwane z Wikipedii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Konsekwencją będzie wykluczenie z projektu studenckiego</a:t>
            </a:r>
            <a:endParaRPr/>
          </a:p>
        </p:txBody>
      </p:sp>
      <p:sp>
        <p:nvSpPr>
          <p:cNvPr id="354" name="Google Shape;354;p4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4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1" name="Google Shape;361;p45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20002" r="18993" b="-1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45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Jakie hasła opracować?</a:t>
            </a:r>
            <a:endParaRPr/>
          </a:p>
        </p:txBody>
      </p:sp>
      <p:sp>
        <p:nvSpPr>
          <p:cNvPr id="363" name="Google Shape;363;p45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Tylko ściśle związane z tematyka przedmiotu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Kategoria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„Telekomunikacja”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http://pl.wikipedia.org/wiki/Kategoria:Telekomunikacja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Pierwsze zadanie: samodzielny wybór hasła!</a:t>
            </a:r>
            <a:endParaRPr/>
          </a:p>
        </p:txBody>
      </p:sp>
      <p:sp>
        <p:nvSpPr>
          <p:cNvPr id="364" name="Google Shape;364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45"/>
          <p:cNvSpPr txBox="1"/>
          <p:nvPr/>
        </p:nvSpPr>
        <p:spPr>
          <a:xfrm>
            <a:off x="7556408" y="0"/>
            <a:ext cx="4635591" cy="313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By Richard Bartz, Munich aka Makro Freak – Own work, CC BY-SA 2.5, </a:t>
            </a:r>
            <a:r>
              <a:rPr lang="pl-PL" sz="8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https://commons.wikimedia.org/w/index.php?curid=3798274</a:t>
            </a: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4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Zadanie do wykonania a liczebność zespołu</a:t>
            </a:r>
            <a:endParaRPr/>
          </a:p>
        </p:txBody>
      </p:sp>
      <p:sp>
        <p:nvSpPr>
          <p:cNvPr id="372" name="Google Shape;372;p46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l-PL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Zespół dwuosobowy</a:t>
            </a:r>
            <a:endParaRPr/>
          </a:p>
        </p:txBody>
      </p:sp>
      <p:sp>
        <p:nvSpPr>
          <p:cNvPr id="373" name="Google Shape;373;p46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Opracowanie od podstaw jednego hasła</a:t>
            </a:r>
            <a:endParaRPr/>
          </a:p>
          <a:p>
            <a:pPr marL="342900" marR="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Inspiracje: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„Propozycje tematów”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pl-PL" sz="20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http://pl.wikipedia.org/wiki/Wikipedia:Propozycje_temat%C3%B3w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46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l-PL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Zespół jednoosobowy</a:t>
            </a:r>
            <a:endParaRPr/>
          </a:p>
        </p:txBody>
      </p:sp>
      <p:sp>
        <p:nvSpPr>
          <p:cNvPr id="375" name="Google Shape;375;p4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Rozwinięcie jednego, istniejącego już hasła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Inspiracje: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–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„Strony wymagające dopracowania”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l-PL" sz="1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http://pl.wikipedia.org/wiki/Wikipedia:Strony_wymagaj%C4%85ce_dopracowania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–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„Zalążki artykułów”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l-PL" sz="1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http://pl.wikipedia.org/wiki/Kategoria:Zal%C4%85%C5%BCki_artyku%C5%82%C3%B3w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4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4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Inne sposoby na szukanie ciekawego tematu (1/3)</a:t>
            </a:r>
            <a:endParaRPr sz="395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4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Najpotrzebniejsze strony: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http://pl.wikipedia.org/wiki/Szablon:Potrzebne/Kolejka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Strony do przetłumaczenia: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http://pl.wikipedia.org/wiki/Wikipedia:Strony_do_przet%C5%82umaczenia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http://pl.wikipedia.org/wiki/Wikipedia:T%C5%82umaczenie_miesi%C4%85ca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4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4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Inne sposoby na szukanie ciekawego tematu (2/3)</a:t>
            </a:r>
            <a:endParaRPr sz="395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4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Zalążki: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http://pl.wikipedia.org/wiki/Wikipedia:Zal%C4%85%C5%BCki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Brakujące artykuły: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http://pl.wikipedia.org/wiki/Wikipedia:Brakuj%C4%85ce_artyku%C5%82y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Strony do poszerzenia: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http://pl.wikipedia.org/wiki/Kategoria:Strony_do_poszerzenia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4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4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Inne sposoby na szukanie ciekawego tematu (3/3)</a:t>
            </a:r>
            <a:endParaRPr sz="395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4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Porzucone strony: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http://pl.wikipedia.org/wiki/Specjalna:Porzucone_strony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Artykuły kontrowersyjne: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http://pl.wikipedia.org/wiki/Wikipedia:Artyku%C5%82y_kontrowersyjne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Ilustrowanie: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http://pl.wikipedia.org/wiki/Wikiprojekt:Ilustrowanie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4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4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Rozpoczęcie pracy – krok po kroku (1/2)</a:t>
            </a:r>
            <a:endParaRPr/>
          </a:p>
        </p:txBody>
      </p:sp>
      <p:sp>
        <p:nvSpPr>
          <p:cNvPr id="407" name="Google Shape;407;p5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Zdecyduj się na: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Pracę samodzielną: wystarczy rozwinąć hasło‏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Pracę w dwuosobowym zespole:</a:t>
            </a:r>
            <a:endParaRPr/>
          </a:p>
          <a:p>
            <a:pPr marL="11430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Dobierz druga osobę</a:t>
            </a:r>
            <a:endParaRPr/>
          </a:p>
          <a:p>
            <a:pPr marL="11430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Trzeba stworzyć nowe hasło‏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Załóż nowe konto jeśli jesteś nowym użytkownikiem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Wybierz hasło do edycji</a:t>
            </a:r>
            <a:endParaRPr/>
          </a:p>
        </p:txBody>
      </p:sp>
      <p:sp>
        <p:nvSpPr>
          <p:cNvPr id="408" name="Google Shape;408;p5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Rozpoczęcie pracy – krok po kroku (2/2)</a:t>
            </a:r>
            <a:endParaRPr/>
          </a:p>
        </p:txBody>
      </p:sp>
      <p:sp>
        <p:nvSpPr>
          <p:cNvPr id="415" name="Google Shape;415;p5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Wyślij do mnie: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Wybrane hasło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Swoje dane: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Imię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Nazwisko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Numer grupy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Numer indeksu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Nazwę użytkownika 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Ewentualnie analogiczne dane dla drugiej osoby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 potwierdzeniu (dopiero wtedy) – zacznij pracę</a:t>
            </a:r>
            <a:endParaRPr/>
          </a:p>
        </p:txBody>
      </p:sp>
      <p:sp>
        <p:nvSpPr>
          <p:cNvPr id="416" name="Google Shape;416;p5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7" name="Google Shape;107;p16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10174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4965430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Ogólne informacje</a:t>
            </a:r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Mikołaj Leszczuk</a:t>
            </a:r>
            <a:endParaRPr dirty="0"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Stopień naukowy (do wpisu):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dr hab. inż.</a:t>
            </a:r>
            <a:endParaRPr dirty="0"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miejsce zatrudnienia: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Akademia Górniczo-Hutnicza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Instytut Telekomunikacji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Kraków</a:t>
            </a:r>
            <a:endParaRPr sz="2400" b="1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6"/>
          <p:cNvSpPr txBox="1">
            <a:spLocks noGrp="1"/>
          </p:cNvSpPr>
          <p:nvPr>
            <p:ph type="sldNum" idx="12"/>
          </p:nvPr>
        </p:nvSpPr>
        <p:spPr>
          <a:xfrm>
            <a:off x="10167042" y="6356350"/>
            <a:ext cx="11867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Zakończenie pracy – krok po kroku</a:t>
            </a:r>
            <a:endParaRPr/>
          </a:p>
        </p:txBody>
      </p:sp>
      <p:sp>
        <p:nvSpPr>
          <p:cNvPr id="423" name="Google Shape;423;p5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Prześlij mi informację, że hasło jest gotowe lub rozwinięte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Jeśli mam uwagi, a jest jeszcze czas do końca semestru – popraw hasło</a:t>
            </a:r>
            <a:endParaRPr/>
          </a:p>
        </p:txBody>
      </p:sp>
      <p:sp>
        <p:nvSpPr>
          <p:cNvPr id="424" name="Google Shape;424;p5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40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5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1" name="Google Shape;431;p53" descr="C:\Users\Sony\AppData\Local\Microsoft\Windows\Temporary Internet Files\Content.IE5\0BOI5B7V\MP900399577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15507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53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Skala ocen i sposób oceniania przeze mnie projektów</a:t>
            </a:r>
            <a:endParaRPr/>
          </a:p>
        </p:txBody>
      </p:sp>
      <p:sp>
        <p:nvSpPr>
          <p:cNvPr id="433" name="Google Shape;433;p53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Od 2.0 do 4.5: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 standardowo gorzej lub lepiej rozwinięte hasło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5.0 – możliwe za: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Wybitnie opracowane hasło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Jednoosobowe stworzenie nowego hasła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 3.0: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Gdy po terminie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41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5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 robić, a czego unikać (1/2)</a:t>
            </a:r>
            <a:endParaRPr/>
          </a:p>
        </p:txBody>
      </p:sp>
      <p:sp>
        <p:nvSpPr>
          <p:cNvPr id="441" name="Google Shape;441;p5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razie wątpliwości zaglądnąć na stronę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zasad edycji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http://pl.wikipedia.org/wiki/Wikipedia:Zasady</a:t>
            </a:r>
            <a:endParaRPr sz="2600" b="1" i="0" u="none" strike="noStrike" cap="non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Zajrzeć do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listy brakujących haseł (artykułów) Wikipedii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http://pl.wikipedia.org/wiki/Wikipedia:Brakuj%C4%85ce_artyku%C5%82y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przypadku problemów ze znalezieniem zagadnienia, które nie zostało jeszcze opisane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Korzystać z książek, ale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kopiować treści z naruszeniem praw autorskich</a:t>
            </a:r>
            <a:endParaRPr/>
          </a:p>
        </p:txBody>
      </p:sp>
      <p:sp>
        <p:nvSpPr>
          <p:cNvPr id="442" name="Google Shape;442;p5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5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 robić, a czego unikać (2/2)</a:t>
            </a:r>
            <a:endParaRPr/>
          </a:p>
        </p:txBody>
      </p:sp>
      <p:sp>
        <p:nvSpPr>
          <p:cNvPr id="449" name="Google Shape;449;p5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Wykorzystywać wszelkie materiały: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Które się do tej pory opracowało, lub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Które się opracowuje w ramach zajęć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 stosować takich form literackich jak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eseje</a:t>
            </a:r>
            <a:r>
              <a:rPr lang="pl-PL" sz="3000" b="0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czy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felietony</a:t>
            </a:r>
            <a:r>
              <a:rPr lang="pl-PL" sz="3000" b="0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pisząc hasła encyklopedyczne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Używać sformułowań typu „A powiedział B o C”, kiedy ważne jest przedstawienie czyjejś opinii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 spędzać zbyt dużo czasu na naukę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składni Wiki</a:t>
            </a:r>
            <a:r>
              <a:rPr lang="pl-PL" sz="3000" b="0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czy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stylu Wikipedii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też napisać o uczelni! ☺</a:t>
            </a:r>
            <a:endParaRPr dirty="0"/>
          </a:p>
        </p:txBody>
      </p:sp>
      <p:sp>
        <p:nvSpPr>
          <p:cNvPr id="450" name="Google Shape;450;p5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43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5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Kilka innych przydatnych rad (1/2)</a:t>
            </a:r>
            <a:endParaRPr/>
          </a:p>
        </p:txBody>
      </p:sp>
      <p:sp>
        <p:nvSpPr>
          <p:cNvPr id="457" name="Google Shape;457;p5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 każdym razem, gdy chce się edytować i zapisać stronę, proszę wypełnić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opis zmian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http://pl.wikipedia.org/wiki/Wikipedia:Opis_zmian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następnie zobaczyć podgląd wprowadzonych przez siebie zmian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Aby upewnić się, że strona wygląda tak jak się chce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Dopiero wtedy proszę klikać przycisk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„Zapisz”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5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5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Kilka innych przydatnych rad (2/2)</a:t>
            </a:r>
            <a:endParaRPr/>
          </a:p>
        </p:txBody>
      </p:sp>
      <p:sp>
        <p:nvSpPr>
          <p:cNvPr id="465" name="Google Shape;465;p5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Historię strony można znaleźć w zakładce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historia i autorzy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http://pl.wikipedia.org/wiki/Pomoc:Historia_strony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Jeżeli wykonałeś zmiany, wstaw informację o tym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także używać narzędzia do obserwowania wybranych przez siebie stron</a:t>
            </a:r>
            <a:endParaRPr/>
          </a:p>
        </p:txBody>
      </p:sp>
      <p:sp>
        <p:nvSpPr>
          <p:cNvPr id="466" name="Google Shape;466;p5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5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Wikipedia – grzechy główne, czyli jak NIE dostać zaliczenia? ☺</a:t>
            </a:r>
            <a:endParaRPr sz="3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5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będziesz kopiował z nieautoryzowanych źródeł!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BĘDZIESZ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zawsze opisywał konto!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BĘDZIESZ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zawsze integrował swój wkład z już istniejącym artykułem!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BĘDZIESZ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zawsze formatował tekst (Wikipedia to więcej niż „goły” tekst)</a:t>
            </a:r>
            <a:endParaRPr/>
          </a:p>
        </p:txBody>
      </p:sp>
      <p:sp>
        <p:nvSpPr>
          <p:cNvPr id="474" name="Google Shape;474;p5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5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Wymiana maili ze mną – uwagi ogólne (1/2)</a:t>
            </a:r>
            <a:endParaRPr/>
          </a:p>
        </p:txBody>
      </p:sp>
      <p:sp>
        <p:nvSpPr>
          <p:cNvPr id="481" name="Google Shape;481;p5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Odpowiadam</a:t>
            </a:r>
            <a:r>
              <a:rPr lang="pl-PL"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 każdy e-mail z pytaniem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Odpowiedź zwykle w ciągu max kilku dni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Brak odpowiedzi – e-mail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doszedł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Filtr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anty-spam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czasem wycina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„dziwne”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adresy</a:t>
            </a:r>
            <a:endParaRPr/>
          </a:p>
        </p:txBody>
      </p:sp>
      <p:pic>
        <p:nvPicPr>
          <p:cNvPr id="482" name="Google Shape;482;p59" descr="C:\Users\Sony\AppData\Local\Microsoft\Windows\Temporary Internet Files\Content.IE5\0BOI5B7V\MP900422242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172200" y="2526974"/>
            <a:ext cx="4038600" cy="2672417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5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5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Wymiana maili ze mną – uwagi ogólne (2/2)</a:t>
            </a:r>
            <a:endParaRPr/>
          </a:p>
        </p:txBody>
      </p:sp>
      <p:sp>
        <p:nvSpPr>
          <p:cNvPr id="490" name="Google Shape;490;p6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Kiedy jestem na delegacji (to częste) to otrzymasz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auto-odpowiedź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Auto-odpowiedź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oznacza</a:t>
            </a: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że e-mail nie doszedł, czytaj uważnie! nie wysyłaj ponownie!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E-maile podpisujemy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Zaczęcie pracy przed potwierdzeniem tematu jest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ryzykowne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Char char="•"/>
            </a:pP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masz </a:t>
            </a: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zaliczenia dopóki nie otrzymasz e-maila z oceną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Tak, czasem posiadam dodatkowe materiały, zazwyczaj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 angielsku</a:t>
            </a:r>
            <a:endParaRPr/>
          </a:p>
        </p:txBody>
      </p:sp>
      <p:sp>
        <p:nvSpPr>
          <p:cNvPr id="491" name="Google Shape;491;p6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6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Ważna informacja (jeszcze raz)</a:t>
            </a:r>
            <a:endParaRPr/>
          </a:p>
        </p:txBody>
      </p:sp>
      <p:sp>
        <p:nvSpPr>
          <p:cNvPr id="498" name="Google Shape;498;p6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Pamiętaj, aby przed dokonaniem edycji,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zalogować się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Jeżeli nie zalogujesz się, nie będę miał możliwości zweryfikować Twoich edycji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Przez to nie będę mógł też ocenić Twojej pracy 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Tego typu praca nie będzie mogła być zaliczana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Każdy student powinien powiadomić Prowadzącego o tym, pod jakim loginem edytuje</a:t>
            </a:r>
            <a:endParaRPr/>
          </a:p>
          <a:p>
            <a:pPr marL="342900" marR="0" lvl="0" indent="-1524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6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6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118;p17" descr="C:\Users\Sony\AppData\Local\Microsoft\Windows\Temporary Internet Files\Content.IE5\T031AF31\MP900442479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1249" r="1" b="1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Kontakt ze mną</a:t>
            </a:r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Osobisty: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rgbClr val="000000"/>
              </a:buClr>
              <a:buSzPts val="2616"/>
              <a:buFont typeface="Arial"/>
              <a:buChar char="•"/>
            </a:pPr>
            <a:r>
              <a:rPr lang="pl-PL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czasie wykładów i egzaminów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rgbClr val="000000"/>
              </a:buClr>
              <a:buSzPts val="2616"/>
              <a:buFont typeface="Arial"/>
              <a:buChar char="•"/>
            </a:pPr>
            <a:r>
              <a:rPr lang="pl-PL" sz="2590" dirty="0"/>
              <a:t>I</a:t>
            </a:r>
            <a:r>
              <a:rPr lang="pl-PL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 AGH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E-mail: </a:t>
            </a: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mikolaj@leszcz.uk</a:t>
            </a:r>
            <a:endParaRPr sz="296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Tel.: +48 607 720 398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Przez dziekanat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Materiały dydaktyczne: </a:t>
            </a: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https://github.com/miklesz/Courses/tree/main/Podstawy%20Telekomunikacji</a:t>
            </a:r>
            <a:endParaRPr sz="296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Wstępne ćwiczenie (1/3)</a:t>
            </a:r>
            <a:endParaRPr/>
          </a:p>
        </p:txBody>
      </p:sp>
      <p:sp>
        <p:nvSpPr>
          <p:cNvPr id="506" name="Google Shape;506;p6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 zapoznaniu się z tym, jak działa Wikipedia, można wykonać kilka ćwiczeń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Ćwiczenia te: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 tylko pozwolą nabrać doświadczenia w edytowaniu stron Wiki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Ale i pozwoli to też lepiej zaliczyć zadanie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Pamiętaj, że w menu bocznym zawsze możesz skorzystać z FAQ i stron pomocy</a:t>
            </a:r>
            <a:endParaRPr/>
          </a:p>
        </p:txBody>
      </p:sp>
      <p:sp>
        <p:nvSpPr>
          <p:cNvPr id="507" name="Google Shape;507;p6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50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6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Wstępne ćwiczenie (2/3)</a:t>
            </a:r>
            <a:endParaRPr/>
          </a:p>
        </p:txBody>
      </p:sp>
      <p:sp>
        <p:nvSpPr>
          <p:cNvPr id="514" name="Google Shape;514;p6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 początku spróbuj poszerzyć lub poprawić jeden z istniejących już artykułów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Wikipedia opisuje zagadnienia z każdej dziedziny wiedzy w szerokim rozumieniu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 pewno więc znajdziesz coś, co jest związane z twoim hobby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Staraj się jednak poszerzać te artykuły, które związane są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 telekomunikacją</a:t>
            </a:r>
            <a:endParaRPr sz="3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6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51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6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Wstępne ćwiczenie (3/3)</a:t>
            </a:r>
            <a:endParaRPr/>
          </a:p>
        </p:txBody>
      </p:sp>
      <p:sp>
        <p:nvSpPr>
          <p:cNvPr id="522" name="Google Shape;522;p6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Jeśli chcesz wykonać więcej, niż zaleca to ćwiczenie, nie musisz nikogo pytać o zdanie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Znacząca rozbudowa oznacza sytuację, gdy hasło nie jest już tylko zalążkiem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Wejdź na stronie hasła w zakładkę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„historia i autorzy”</a:t>
            </a:r>
            <a:endParaRPr sz="3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Zobacz, czy hasło ma więcej niż 5000 znaków (bajtów)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6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52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6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0" name="Google Shape;530;p65" descr="http://www.mwattorneys.com/blog/wp-content/uploads/2012/07/iceberg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2727" r="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65"/>
          <p:cNvSpPr txBox="1">
            <a:spLocks noGrp="1"/>
          </p:cNvSpPr>
          <p:nvPr>
            <p:ph type="title"/>
          </p:nvPr>
        </p:nvSpPr>
        <p:spPr>
          <a:xfrm>
            <a:off x="4965430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Przydatne linki w Wikipedii („wierzchołek góry lodowej”)</a:t>
            </a:r>
            <a:endParaRPr/>
          </a:p>
        </p:txBody>
      </p:sp>
      <p:sp>
        <p:nvSpPr>
          <p:cNvPr id="532" name="Google Shape;532;p65"/>
          <p:cNvSpPr txBox="1">
            <a:spLocks noGrp="1"/>
          </p:cNvSpPr>
          <p:nvPr>
            <p:ph type="body" idx="1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„Wikipedia – Strona główna”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http://www.wikipedia.pl/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„GNU Free Documentation License”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http://pl.wikipedia.org/wiki/GNU_Free_Documentation_License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„Projekty akademickie”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http://pl.wikipedia.org/wiki/Wikipedia:Projekty_szkolne_i_akademickie/zalecenia_dla_uczni%C3%B3w_i_student%C3%B3w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„Creative Commons”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http://pl.wikipedia.org/wiki/Licencja_Creative_Commons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65"/>
          <p:cNvSpPr txBox="1">
            <a:spLocks noGrp="1"/>
          </p:cNvSpPr>
          <p:nvPr>
            <p:ph type="sldNum" idx="12"/>
          </p:nvPr>
        </p:nvSpPr>
        <p:spPr>
          <a:xfrm>
            <a:off x="10167042" y="6356350"/>
            <a:ext cx="11867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53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6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WYKŁAD</a:t>
            </a:r>
            <a:endParaRPr sz="4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</a:pPr>
            <a:r>
              <a:rPr lang="pl-PL"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Czyli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zapamiętaj</a:t>
            </a:r>
            <a:r>
              <a:rPr lang="pl-PL"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zanim staniesz się setną osobą pytającą o to czy będzie egzamin...</a:t>
            </a:r>
            <a:endParaRPr sz="20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19" descr="C:\Users\Sony\AppData\Local\Microsoft\Windows\Temporary Internet Files\Content.IE5\M0BO32M0\MP900401828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r="1" b="1250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Jak zorganizowany jest wykład?</a:t>
            </a:r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 godzin lekcyjnych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Krótkie przerwy techniczne pomiędzy dłuższymi wykładami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Zakończony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egzaminem</a:t>
            </a:r>
            <a:endParaRPr sz="24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 wykładu (1/2)</a:t>
            </a:r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Wprowadzenie do przedmiotu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 to jest telekomunikacja?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pojęcia, jednostki, ograniczenia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 transmisyjne – kable miedziane w telekomunikacji i teleinformatyce 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 transmisyjne – kable światłowodowe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 transmisyjne – transmisja bezprzewodowa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Transmisja sygnałów – systemy dostępu wielokrotnego</a:t>
            </a:r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 wykładu (2/2)</a:t>
            </a:r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Kodowanie sygnałów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zagadnienia sieciowe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Routing – algorytmy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Routing – protokoły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Strumieniowanie treści multimedialnych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/>
              <a:t>Człowiek, ósma warstwa modelu ISO-OSI, jako element ekosystemu teleinformatycznego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Quality of Experience</a:t>
            </a:r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2626</Words>
  <Application>Microsoft Macintosh PowerPoint</Application>
  <PresentationFormat>Widescreen</PresentationFormat>
  <Paragraphs>433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6" baseType="lpstr">
      <vt:lpstr>Arial</vt:lpstr>
      <vt:lpstr>Calibri</vt:lpstr>
      <vt:lpstr>Motyw pakietu Office</vt:lpstr>
      <vt:lpstr>Podstawy telekomunikacji – wprowadzenie do przedmiotu</vt:lpstr>
      <vt:lpstr>Spis treści wykładu</vt:lpstr>
      <vt:lpstr>O MNIE</vt:lpstr>
      <vt:lpstr>Ogólne informacje</vt:lpstr>
      <vt:lpstr>Kontakt ze mną</vt:lpstr>
      <vt:lpstr>WYKŁAD</vt:lpstr>
      <vt:lpstr>Jak zorganizowany jest wykład?</vt:lpstr>
      <vt:lpstr>Program wykładu (1/2)</vt:lpstr>
      <vt:lpstr>Program wykładu (2/2)</vt:lpstr>
      <vt:lpstr>Egzamin</vt:lpstr>
      <vt:lpstr>Przykładowe pytania egzaminacyjne</vt:lpstr>
      <vt:lpstr>PROJEKT</vt:lpstr>
      <vt:lpstr>Opis zajęć projektowych (1/2)</vt:lpstr>
      <vt:lpstr>Opis zajęć projektowych (2/2)</vt:lpstr>
      <vt:lpstr>Opieka nad projektem</vt:lpstr>
      <vt:lpstr>Podstawowe cechy Wikipedii</vt:lpstr>
      <vt:lpstr>Wprowadzenie dla studentów</vt:lpstr>
      <vt:lpstr>Więcej o Wikipedii</vt:lpstr>
      <vt:lpstr>Dlaczego Wikipedia? (1/2)</vt:lpstr>
      <vt:lpstr>Dlaczego Wikipedia? (2/2)</vt:lpstr>
      <vt:lpstr>Start (1/3)</vt:lpstr>
      <vt:lpstr>Start (2/3)</vt:lpstr>
      <vt:lpstr>Start (3/3)</vt:lpstr>
      <vt:lpstr>Edycja</vt:lpstr>
      <vt:lpstr>Standardy Wikipedii</vt:lpstr>
      <vt:lpstr>Komunikacja (1/3)</vt:lpstr>
      <vt:lpstr>Komunikacja (2/3)</vt:lpstr>
      <vt:lpstr>Komunikacja (3/3)</vt:lpstr>
      <vt:lpstr>Podpisywanie kont (1/2)</vt:lpstr>
      <vt:lpstr>Podpisywanie kont (2/2)</vt:lpstr>
      <vt:lpstr>Prawa autorskie (1/2)</vt:lpstr>
      <vt:lpstr>Prawa autorskie (2/2)</vt:lpstr>
      <vt:lpstr>Jakie hasła opracować?</vt:lpstr>
      <vt:lpstr>Zadanie do wykonania a liczebność zespołu</vt:lpstr>
      <vt:lpstr>Inne sposoby na szukanie ciekawego tematu (1/3)</vt:lpstr>
      <vt:lpstr>Inne sposoby na szukanie ciekawego tematu (2/3)</vt:lpstr>
      <vt:lpstr>Inne sposoby na szukanie ciekawego tematu (3/3)</vt:lpstr>
      <vt:lpstr>Rozpoczęcie pracy – krok po kroku (1/2)</vt:lpstr>
      <vt:lpstr>Rozpoczęcie pracy – krok po kroku (2/2)</vt:lpstr>
      <vt:lpstr>Zakończenie pracy – krok po kroku</vt:lpstr>
      <vt:lpstr>Skala ocen i sposób oceniania przeze mnie projektów</vt:lpstr>
      <vt:lpstr>Co robić, a czego unikać (1/2)</vt:lpstr>
      <vt:lpstr>Co robić, a czego unikać (2/2)</vt:lpstr>
      <vt:lpstr>Kilka innych przydatnych rad (1/2)</vt:lpstr>
      <vt:lpstr>Kilka innych przydatnych rad (2/2)</vt:lpstr>
      <vt:lpstr>Wikipedia – grzechy główne, czyli jak NIE dostać zaliczenia? ☺</vt:lpstr>
      <vt:lpstr>Wymiana maili ze mną – uwagi ogólne (1/2)</vt:lpstr>
      <vt:lpstr>Wymiana maili ze mną – uwagi ogólne (2/2)</vt:lpstr>
      <vt:lpstr>Ważna informacja (jeszcze raz)</vt:lpstr>
      <vt:lpstr>Wstępne ćwiczenie (1/3)</vt:lpstr>
      <vt:lpstr>Wstępne ćwiczenie (2/3)</vt:lpstr>
      <vt:lpstr>Wstępne ćwiczenie (3/3)</vt:lpstr>
      <vt:lpstr>Przydatne linki w Wikipedii („wierzchołek góry lodowej”)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Podstawy telekomunikacji – wprowadzenie do przedmiotu</dc:title>
  <cp:lastModifiedBy>Mikołaj Leszczuk</cp:lastModifiedBy>
  <cp:revision>2</cp:revision>
  <dcterms:modified xsi:type="dcterms:W3CDTF">2022-10-01T09:13:12Z</dcterms:modified>
</cp:coreProperties>
</file>